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0"/>
  </p:notesMasterIdLst>
  <p:sldIdLst>
    <p:sldId id="559" r:id="rId3"/>
    <p:sldId id="548" r:id="rId4"/>
    <p:sldId id="499" r:id="rId5"/>
    <p:sldId id="500" r:id="rId6"/>
    <p:sldId id="501" r:id="rId7"/>
    <p:sldId id="551" r:id="rId8"/>
    <p:sldId id="502" r:id="rId9"/>
    <p:sldId id="503" r:id="rId10"/>
    <p:sldId id="504" r:id="rId11"/>
    <p:sldId id="505" r:id="rId12"/>
    <p:sldId id="507" r:id="rId13"/>
    <p:sldId id="549" r:id="rId14"/>
    <p:sldId id="506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52" r:id="rId27"/>
    <p:sldId id="519" r:id="rId28"/>
    <p:sldId id="520" r:id="rId29"/>
    <p:sldId id="521" r:id="rId30"/>
    <p:sldId id="522" r:id="rId31"/>
    <p:sldId id="523" r:id="rId32"/>
    <p:sldId id="524" r:id="rId33"/>
    <p:sldId id="525" r:id="rId34"/>
    <p:sldId id="527" r:id="rId35"/>
    <p:sldId id="550" r:id="rId36"/>
    <p:sldId id="526" r:id="rId37"/>
    <p:sldId id="528" r:id="rId38"/>
    <p:sldId id="553" r:id="rId39"/>
    <p:sldId id="529" r:id="rId40"/>
    <p:sldId id="530" r:id="rId41"/>
    <p:sldId id="532" r:id="rId42"/>
    <p:sldId id="534" r:id="rId43"/>
    <p:sldId id="535" r:id="rId44"/>
    <p:sldId id="531" r:id="rId45"/>
    <p:sldId id="537" r:id="rId46"/>
    <p:sldId id="540" r:id="rId47"/>
    <p:sldId id="554" r:id="rId48"/>
    <p:sldId id="539" r:id="rId49"/>
    <p:sldId id="541" r:id="rId50"/>
    <p:sldId id="555" r:id="rId51"/>
    <p:sldId id="556" r:id="rId52"/>
    <p:sldId id="543" r:id="rId53"/>
    <p:sldId id="557" r:id="rId54"/>
    <p:sldId id="544" r:id="rId55"/>
    <p:sldId id="558" r:id="rId56"/>
    <p:sldId id="545" r:id="rId57"/>
    <p:sldId id="560" r:id="rId58"/>
    <p:sldId id="54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47" autoAdjust="0"/>
  </p:normalViewPr>
  <p:slideViewPr>
    <p:cSldViewPr>
      <p:cViewPr>
        <p:scale>
          <a:sx n="81" d="100"/>
          <a:sy n="81" d="100"/>
        </p:scale>
        <p:origin x="-7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8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D99C-EF3E-41CD-9638-9CD5EDEE9B9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90939-D2A0-42E8-BD18-2BEF7A103D5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25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4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1675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4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53752"/>
            <a:ext cx="6635080" cy="1143000"/>
          </a:xfrm>
        </p:spPr>
        <p:txBody>
          <a:bodyPr anchor="t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7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5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150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86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982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678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021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3952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22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88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07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77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629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1281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146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3654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365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1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3128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98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305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312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312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0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5730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6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57304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1ED89C1-1438-454E-A377-3E88CC17D9CB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0F379EC-4A11-4FFC-ABEB-78E445598B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326188"/>
            <a:ext cx="7914085" cy="43815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</a:t>
            </a:r>
            <a:r>
              <a:rPr lang="en-US" sz="2000" b="1" spc="300" dirty="0">
                <a:latin typeface="+mj-lt"/>
              </a:rPr>
              <a:t>Engineering Systems</a:t>
            </a:r>
            <a:endParaRPr lang="en-GB" sz="2000" b="1" spc="3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0582" y="0"/>
            <a:ext cx="6834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72120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72120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6" y="6326189"/>
            <a:ext cx="1341834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82" y="4833938"/>
            <a:ext cx="683419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49B3-30D7-4A2F-894B-D052A889E4EA}" type="datetimeFigureOut">
              <a:rPr lang="en-ZA" smtClean="0"/>
              <a:t>2016/12/15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EC9F-6A79-4FEB-9962-0EE190947E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930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9016"/>
            <a:ext cx="3532510" cy="100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1" y="1811450"/>
            <a:ext cx="7920880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000" b="1" dirty="0"/>
              <a:t>TERMS AND CONDITIONS</a:t>
            </a:r>
          </a:p>
          <a:p>
            <a:pPr>
              <a:defRPr/>
            </a:pPr>
            <a:r>
              <a:rPr lang="en-GB" sz="2000" b="1" dirty="0"/>
              <a:t> </a:t>
            </a:r>
            <a:endParaRPr lang="en-GB" sz="2200" b="1" dirty="0"/>
          </a:p>
          <a:p>
            <a:pPr>
              <a:defRPr/>
            </a:pPr>
            <a:r>
              <a:rPr lang="en-GB" sz="2200" b="1" dirty="0"/>
              <a:t>These PowerPoint slides are a tool for lecturers, and as such: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u="sng" dirty="0"/>
              <a:t>YOU MAY</a:t>
            </a:r>
            <a:r>
              <a:rPr lang="en-GB" sz="2200" b="1" dirty="0"/>
              <a:t> add content to the slides, delete content from the slides, print out the slides, and save the slides onto your computer or server.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u="sng" dirty="0"/>
              <a:t>YOU MAY NOT </a:t>
            </a:r>
            <a:r>
              <a:rPr lang="en-GB" sz="2200" b="1" dirty="0"/>
              <a:t>resell, reproduce or redistribute the content in any form whatsoever, without prior written permission from the copyright holder.</a:t>
            </a:r>
          </a:p>
          <a:p>
            <a:pPr>
              <a:defRPr/>
            </a:pPr>
            <a:r>
              <a:rPr lang="en-GB" sz="2200" b="1" dirty="0"/>
              <a:t> </a:t>
            </a:r>
          </a:p>
          <a:p>
            <a:pPr>
              <a:defRPr/>
            </a:pPr>
            <a:r>
              <a:rPr lang="en-GB" sz="2000" b="1" dirty="0"/>
              <a:t>© Troupant Publishers (Pty) Ltd, 2016</a:t>
            </a:r>
          </a:p>
          <a:p>
            <a:pPr>
              <a:defRPr/>
            </a:pPr>
            <a:r>
              <a:rPr lang="en-GB" sz="2000" b="1" dirty="0"/>
              <a:t>Selected images used under licence from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26094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21204" cy="1325563"/>
          </a:xfrm>
        </p:spPr>
        <p:txBody>
          <a:bodyPr>
            <a:noAutofit/>
          </a:bodyPr>
          <a:lstStyle/>
          <a:p>
            <a:r>
              <a:rPr lang="en-ZA" sz="4000" dirty="0" smtClean="0"/>
              <a:t>Gear </a:t>
            </a:r>
            <a:r>
              <a:rPr lang="en-ZA" sz="4000" dirty="0"/>
              <a:t>drives compared to other drives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521867"/>
              </p:ext>
            </p:extLst>
          </p:nvPr>
        </p:nvGraphicFramePr>
        <p:xfrm>
          <a:off x="611560" y="2132856"/>
          <a:ext cx="7416824" cy="406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558">
                  <a:extLst>
                    <a:ext uri="{9D8B030D-6E8A-4147-A177-3AD203B41FA5}">
                      <a16:colId xmlns:a16="http://schemas.microsoft.com/office/drawing/2014/main" xmlns="" val="1127352217"/>
                    </a:ext>
                  </a:extLst>
                </a:gridCol>
                <a:gridCol w="3870266">
                  <a:extLst>
                    <a:ext uri="{9D8B030D-6E8A-4147-A177-3AD203B41FA5}">
                      <a16:colId xmlns:a16="http://schemas.microsoft.com/office/drawing/2014/main" xmlns="" val="2014931491"/>
                    </a:ext>
                  </a:extLst>
                </a:gridCol>
              </a:tblGrid>
              <a:tr h="58026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2600" dirty="0">
                          <a:solidFill>
                            <a:schemeClr val="bg1"/>
                          </a:solidFill>
                        </a:rPr>
                        <a:t>Advantages</a:t>
                      </a:r>
                    </a:p>
                  </a:txBody>
                  <a:tcPr marL="89761" marR="89761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ZA" sz="2600" dirty="0">
                          <a:solidFill>
                            <a:schemeClr val="bg1"/>
                          </a:solidFill>
                        </a:rPr>
                        <a:t>Disadvantages</a:t>
                      </a:r>
                    </a:p>
                  </a:txBody>
                  <a:tcPr marL="89761" marR="89761"/>
                </a:tc>
                <a:extLst>
                  <a:ext uri="{0D108BD9-81ED-4DB2-BD59-A6C34878D82A}">
                    <a16:rowId xmlns:a16="http://schemas.microsoft.com/office/drawing/2014/main" xmlns="" val="3322053546"/>
                  </a:ext>
                </a:extLst>
              </a:tr>
              <a:tr h="5439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Compact in </a:t>
                      </a:r>
                      <a:r>
                        <a:rPr lang="en-ZA" sz="2400" b="0" dirty="0" smtClean="0"/>
                        <a:t>size.</a:t>
                      </a:r>
                      <a:endParaRPr lang="en-ZA" sz="2400" b="0" dirty="0"/>
                    </a:p>
                  </a:txBody>
                  <a:tcPr marL="89761" marR="897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Requires a lubrication </a:t>
                      </a:r>
                      <a:r>
                        <a:rPr lang="en-ZA" sz="2400" b="0" dirty="0" smtClean="0"/>
                        <a:t>plan.</a:t>
                      </a:r>
                      <a:endParaRPr lang="en-ZA" sz="2400" b="0" dirty="0"/>
                    </a:p>
                  </a:txBody>
                  <a:tcPr marL="89761" marR="89761"/>
                </a:tc>
                <a:extLst>
                  <a:ext uri="{0D108BD9-81ED-4DB2-BD59-A6C34878D82A}">
                    <a16:rowId xmlns:a16="http://schemas.microsoft.com/office/drawing/2014/main" xmlns="" val="1747321730"/>
                  </a:ext>
                </a:extLst>
              </a:tr>
              <a:tr h="979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The velocity ratio (VR) remains </a:t>
                      </a:r>
                      <a:r>
                        <a:rPr lang="en-ZA" sz="2400" b="0" dirty="0" smtClean="0"/>
                        <a:t>constant.</a:t>
                      </a:r>
                      <a:endParaRPr lang="en-ZA" sz="2400" b="0" dirty="0"/>
                    </a:p>
                  </a:txBody>
                  <a:tcPr marL="89761" marR="897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Costly to </a:t>
                      </a:r>
                      <a:r>
                        <a:rPr lang="en-ZA" sz="2400" b="0" dirty="0" smtClean="0"/>
                        <a:t>manufacture.</a:t>
                      </a:r>
                      <a:endParaRPr lang="en-ZA" sz="2400" b="0" dirty="0"/>
                    </a:p>
                  </a:txBody>
                  <a:tcPr marL="89761" marR="89761"/>
                </a:tc>
                <a:extLst>
                  <a:ext uri="{0D108BD9-81ED-4DB2-BD59-A6C34878D82A}">
                    <a16:rowId xmlns:a16="http://schemas.microsoft.com/office/drawing/2014/main" xmlns="" val="1741221298"/>
                  </a:ext>
                </a:extLst>
              </a:tr>
              <a:tr h="979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Can transmit more power compared to other </a:t>
                      </a:r>
                      <a:r>
                        <a:rPr lang="en-ZA" sz="2400" b="0" dirty="0" smtClean="0"/>
                        <a:t>drives.</a:t>
                      </a:r>
                      <a:endParaRPr lang="en-ZA" sz="2400" b="0" dirty="0"/>
                    </a:p>
                  </a:txBody>
                  <a:tcPr marL="89761" marR="897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Requires skilled personnel to manufacture and is not </a:t>
                      </a:r>
                      <a:r>
                        <a:rPr lang="en-ZA" sz="2400" b="0" dirty="0" smtClean="0"/>
                        <a:t>easy.</a:t>
                      </a:r>
                      <a:endParaRPr lang="en-ZA" sz="2400" b="0" dirty="0"/>
                    </a:p>
                  </a:txBody>
                  <a:tcPr marL="89761" marR="89761"/>
                </a:tc>
                <a:extLst>
                  <a:ext uri="{0D108BD9-81ED-4DB2-BD59-A6C34878D82A}">
                    <a16:rowId xmlns:a16="http://schemas.microsoft.com/office/drawing/2014/main" xmlns="" val="400526361"/>
                  </a:ext>
                </a:extLst>
              </a:tr>
              <a:tr h="9791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Very </a:t>
                      </a:r>
                      <a:r>
                        <a:rPr lang="en-ZA" sz="2400" b="0" dirty="0" smtClean="0"/>
                        <a:t>reliable.</a:t>
                      </a:r>
                      <a:endParaRPr lang="en-ZA" sz="2400" b="0" dirty="0"/>
                    </a:p>
                  </a:txBody>
                  <a:tcPr marL="89761" marR="89761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/>
                        <a:t>Requires exact alignment of </a:t>
                      </a:r>
                      <a:r>
                        <a:rPr lang="en-ZA" sz="2400" b="0" dirty="0" smtClean="0"/>
                        <a:t>shafts.</a:t>
                      </a:r>
                      <a:endParaRPr lang="en-ZA" sz="2400" b="0" dirty="0"/>
                    </a:p>
                  </a:txBody>
                  <a:tcPr marL="89761" marR="89761"/>
                </a:tc>
                <a:extLst>
                  <a:ext uri="{0D108BD9-81ED-4DB2-BD59-A6C34878D82A}">
                    <a16:rowId xmlns:a16="http://schemas.microsoft.com/office/drawing/2014/main" xmlns="" val="26989815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196" y="1424970"/>
            <a:ext cx="7023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 smtClean="0"/>
              <a:t>Advantages and disadvantages of gear drives compared to other drives.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7506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b="0" dirty="0"/>
              <a:t>Belt drives</a:t>
            </a:r>
            <a:endParaRPr lang="en-GB" sz="5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Unit 7.2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34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Defining a belt drive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belt drive is a method of </a:t>
            </a:r>
            <a:r>
              <a:rPr lang="en-US" dirty="0" smtClean="0"/>
              <a:t>transferring rotary </a:t>
            </a:r>
            <a:r>
              <a:rPr lang="en-US" dirty="0"/>
              <a:t>motion between two shafts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It consists of one pulley on each shaft and one or more continuous belts over the two pulleys.</a:t>
            </a:r>
          </a:p>
        </p:txBody>
      </p:sp>
    </p:spTree>
    <p:extLst>
      <p:ext uri="{BB962C8B-B14F-4D97-AF65-F5344CB8AC3E}">
        <p14:creationId xmlns:p14="http://schemas.microsoft.com/office/powerpoint/2010/main" val="25118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 belt </a:t>
            </a:r>
            <a:r>
              <a:rPr lang="en-ZA" dirty="0"/>
              <a:t>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417080" cy="4196770"/>
          </a:xfrm>
        </p:spPr>
      </p:pic>
      <p:sp>
        <p:nvSpPr>
          <p:cNvPr id="5" name="TextBox 4"/>
          <p:cNvSpPr txBox="1"/>
          <p:nvPr/>
        </p:nvSpPr>
        <p:spPr>
          <a:xfrm>
            <a:off x="1547664" y="5766081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7.5 A belt drive used on a car engine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87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Belts</a:t>
            </a:r>
            <a:endParaRPr lang="en-ZA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721204" cy="454816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A belt is flexible material looped over two pulleys.</a:t>
            </a:r>
            <a:endParaRPr lang="en-GB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ZA" dirty="0" smtClean="0"/>
              <a:t>Belts types include: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V-belts.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Flat belts.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V-ribbed belts.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Synchronous belts</a:t>
            </a:r>
            <a:r>
              <a:rPr lang="en-ZA" sz="3200" dirty="0" smtClean="0"/>
              <a:t>.</a:t>
            </a:r>
            <a:endParaRPr lang="en-ZA" sz="3200" dirty="0"/>
          </a:p>
          <a:p>
            <a:pPr marL="0" indent="0">
              <a:lnSpc>
                <a:spcPct val="150000"/>
              </a:lnSpc>
              <a:buNone/>
            </a:pP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0445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55035"/>
            <a:ext cx="5472608" cy="3650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 of belts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739279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V-belts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560520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7.6 A V-belt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7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8" y="1569993"/>
            <a:ext cx="7272808" cy="4217805"/>
          </a:xfrm>
        </p:spPr>
      </p:pic>
      <p:sp>
        <p:nvSpPr>
          <p:cNvPr id="7" name="TextBox 6"/>
          <p:cNvSpPr txBox="1"/>
          <p:nvPr/>
        </p:nvSpPr>
        <p:spPr>
          <a:xfrm>
            <a:off x="1028725" y="578779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7.7 Construction of a V-belt</a:t>
            </a:r>
            <a:endParaRPr lang="en-GB" sz="2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58328"/>
            <a:ext cx="7721204" cy="1325563"/>
          </a:xfrm>
        </p:spPr>
        <p:txBody>
          <a:bodyPr/>
          <a:lstStyle/>
          <a:p>
            <a:r>
              <a:rPr lang="en-ZA" dirty="0"/>
              <a:t>Types of belts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7277" y="1200354"/>
            <a:ext cx="7721204" cy="7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mtClean="0"/>
              <a:t>V-belts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6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40"/>
            <a:ext cx="7721204" cy="1325563"/>
          </a:xfrm>
        </p:spPr>
        <p:txBody>
          <a:bodyPr/>
          <a:lstStyle/>
          <a:p>
            <a:r>
              <a:rPr lang="en-ZA" dirty="0"/>
              <a:t>Types of </a:t>
            </a:r>
            <a:r>
              <a:rPr lang="en-ZA" dirty="0" smtClean="0"/>
              <a:t>belts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012"/>
            <a:ext cx="7721204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Flat belts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5517232"/>
            <a:ext cx="231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7.8 A flat belt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389976" cy="230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03156"/>
            <a:ext cx="4840133" cy="363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 of </a:t>
            </a:r>
            <a:r>
              <a:rPr lang="en-ZA" dirty="0" smtClean="0"/>
              <a:t>belts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V-ribbed belts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3857" y="5733256"/>
            <a:ext cx="283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7.9 A V-ribbed belt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098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Types of </a:t>
            </a:r>
            <a:r>
              <a:rPr lang="en-ZA" dirty="0" smtClean="0"/>
              <a:t>belts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667271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Synchronous belts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5805264"/>
            <a:ext cx="283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7.10 A timing belt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49" y="2524702"/>
            <a:ext cx="4654783" cy="3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772816"/>
            <a:ext cx="6858000" cy="2387600"/>
          </a:xfrm>
        </p:spPr>
        <p:txBody>
          <a:bodyPr/>
          <a:lstStyle/>
          <a:p>
            <a:r>
              <a:rPr lang="en-GB" dirty="0"/>
              <a:t>Engineering Systems 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9016"/>
            <a:ext cx="3532510" cy="100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-252536" y="4160416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NQF Level 2</a:t>
            </a:r>
            <a:endParaRPr lang="en-GB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4818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Belt friction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739279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Factors that affect belt friction include: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2636912"/>
            <a:ext cx="7543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Belt tension.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The wedge angle.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The materials from which the belt and pulleys are made.</a:t>
            </a:r>
          </a:p>
        </p:txBody>
      </p:sp>
    </p:spTree>
    <p:extLst>
      <p:ext uri="{BB962C8B-B14F-4D97-AF65-F5344CB8AC3E}">
        <p14:creationId xmlns:p14="http://schemas.microsoft.com/office/powerpoint/2010/main" val="37096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Belt tension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6" y="1628800"/>
            <a:ext cx="7995624" cy="3672408"/>
          </a:xfrm>
        </p:spPr>
      </p:pic>
      <p:sp>
        <p:nvSpPr>
          <p:cNvPr id="7" name="TextBox 6"/>
          <p:cNvSpPr txBox="1"/>
          <p:nvPr/>
        </p:nvSpPr>
        <p:spPr>
          <a:xfrm>
            <a:off x="306470" y="5574374"/>
            <a:ext cx="362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7.11 Checking belt tension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23395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2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Belt </a:t>
            </a:r>
            <a:r>
              <a:rPr lang="en-ZA" dirty="0" smtClean="0"/>
              <a:t>tension</a:t>
            </a:r>
            <a:endParaRPr lang="en-ZA" b="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20" y="1556792"/>
            <a:ext cx="4448796" cy="3991532"/>
          </a:xfrm>
        </p:spPr>
      </p:pic>
      <p:sp>
        <p:nvSpPr>
          <p:cNvPr id="5" name="TextBox 4"/>
          <p:cNvSpPr txBox="1"/>
          <p:nvPr/>
        </p:nvSpPr>
        <p:spPr>
          <a:xfrm>
            <a:off x="2036701" y="5733256"/>
            <a:ext cx="362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7.12 Using a tension tester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123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1" y="1196752"/>
            <a:ext cx="3334942" cy="47657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21204" cy="2160240"/>
          </a:xfrm>
        </p:spPr>
        <p:txBody>
          <a:bodyPr>
            <a:normAutofit/>
          </a:bodyPr>
          <a:lstStyle/>
          <a:p>
            <a:r>
              <a:rPr lang="en-ZA" dirty="0"/>
              <a:t>How to adjust </a:t>
            </a:r>
            <a:br>
              <a:rPr lang="en-ZA" dirty="0"/>
            </a:br>
            <a:r>
              <a:rPr lang="en-ZA" dirty="0"/>
              <a:t>belt tension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333" y="5085184"/>
            <a:ext cx="378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7.13 An idler pulley and a</a:t>
            </a:r>
          </a:p>
          <a:p>
            <a:r>
              <a:rPr lang="en-ZA" sz="2000" i="1" dirty="0"/>
              <a:t>belt tensioner used in a car engine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60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Belt wear and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8"/>
            <a:ext cx="7721204" cy="667271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Belt wear is caused by: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2564904"/>
            <a:ext cx="76157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Stress from rolling around the pulleys.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High belt tension.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Excessive slippage.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Adverse environmental conditions.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/>
              <a:t>Belt overload caused by shock, vibration or belt slapping.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55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Pulley configurations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00808"/>
            <a:ext cx="7721204" cy="667271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Belts are looped over pulleys.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2564904"/>
            <a:ext cx="761575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 smtClean="0"/>
              <a:t>In a two-pulley system, the belt can drive the pulleys in the same direction (open belt drive).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800" dirty="0" smtClean="0"/>
              <a:t>Or the belt may be crossed so that the shafts rotate in the opposite direction (cross belt drive).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50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96" y="44624"/>
            <a:ext cx="7721204" cy="1325563"/>
          </a:xfrm>
        </p:spPr>
        <p:txBody>
          <a:bodyPr/>
          <a:lstStyle/>
          <a:p>
            <a:r>
              <a:rPr lang="en-ZA" dirty="0"/>
              <a:t>Pulley configurations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2764"/>
            <a:ext cx="5112568" cy="18894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78" y="3861048"/>
            <a:ext cx="5130330" cy="189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983" y="32538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7.14 An open belt drive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44687" y="5885317"/>
            <a:ext cx="319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7.15 A cross belt drive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119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"/>
          <a:stretch/>
        </p:blipFill>
        <p:spPr>
          <a:xfrm>
            <a:off x="4112122" y="116632"/>
            <a:ext cx="4206165" cy="62352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21204" cy="2775842"/>
          </a:xfrm>
        </p:spPr>
        <p:txBody>
          <a:bodyPr>
            <a:normAutofit/>
          </a:bodyPr>
          <a:lstStyle/>
          <a:p>
            <a:r>
              <a:rPr lang="en-ZA" dirty="0"/>
              <a:t>Pulley </a:t>
            </a:r>
            <a:br>
              <a:rPr lang="en-ZA" dirty="0"/>
            </a:br>
            <a:r>
              <a:rPr lang="en-ZA" dirty="0"/>
              <a:t>configurations </a:t>
            </a:r>
            <a:br>
              <a:rPr lang="en-ZA" dirty="0"/>
            </a:br>
            <a:endParaRPr lang="en-ZA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5445224"/>
            <a:ext cx="295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2000" i="1" dirty="0"/>
              <a:t>Figure 7.16 Using pulleys </a:t>
            </a:r>
          </a:p>
          <a:p>
            <a:pPr algn="r"/>
            <a:r>
              <a:rPr lang="en-ZA" sz="2000" i="1" dirty="0"/>
              <a:t>to change speed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91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721204" cy="1325563"/>
          </a:xfrm>
        </p:spPr>
        <p:txBody>
          <a:bodyPr>
            <a:normAutofit/>
          </a:bodyPr>
          <a:lstStyle/>
          <a:p>
            <a:r>
              <a:rPr lang="en-ZA" dirty="0"/>
              <a:t>Alignment of pulleys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4" y="1196752"/>
            <a:ext cx="4483956" cy="15942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06653"/>
            <a:ext cx="4752528" cy="2142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9800" y="28848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7.17 Correct pulley alignment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590921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7.17 Incorrect pulley alignment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856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Mounting a motor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/>
          <a:stretch/>
        </p:blipFill>
        <p:spPr>
          <a:xfrm>
            <a:off x="178130" y="1556792"/>
            <a:ext cx="8109384" cy="3960440"/>
          </a:xfr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487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7.18 Motor mounted on side rails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43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Selecting engineering</a:t>
            </a:r>
            <a:br>
              <a:rPr lang="en-ZA" dirty="0"/>
            </a:br>
            <a:r>
              <a:rPr lang="en-ZA" dirty="0"/>
              <a:t>systems applications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0" dirty="0"/>
              <a:t>Module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1605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3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Mounting a </a:t>
            </a:r>
            <a:r>
              <a:rPr lang="en-ZA" dirty="0" smtClean="0"/>
              <a:t>motor</a:t>
            </a:r>
            <a:endParaRPr lang="en-ZA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661248"/>
            <a:ext cx="487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7.19 Position of side rails (top view)</a:t>
            </a:r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71" y="1690689"/>
            <a:ext cx="5217993" cy="3691331"/>
          </a:xfrm>
        </p:spPr>
      </p:pic>
    </p:spTree>
    <p:extLst>
      <p:ext uri="{BB962C8B-B14F-4D97-AF65-F5344CB8AC3E}">
        <p14:creationId xmlns:p14="http://schemas.microsoft.com/office/powerpoint/2010/main" val="17950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Advantages and disadvantages of belt </a:t>
            </a:r>
            <a:r>
              <a:rPr lang="en-ZA" sz="4000" dirty="0"/>
              <a:t>drives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815760"/>
              </p:ext>
            </p:extLst>
          </p:nvPr>
        </p:nvGraphicFramePr>
        <p:xfrm>
          <a:off x="655805" y="2492896"/>
          <a:ext cx="7327726" cy="369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652">
                  <a:extLst>
                    <a:ext uri="{9D8B030D-6E8A-4147-A177-3AD203B41FA5}">
                      <a16:colId xmlns:a16="http://schemas.microsoft.com/office/drawing/2014/main" xmlns="" val="1096054922"/>
                    </a:ext>
                  </a:extLst>
                </a:gridCol>
                <a:gridCol w="3876074">
                  <a:extLst>
                    <a:ext uri="{9D8B030D-6E8A-4147-A177-3AD203B41FA5}">
                      <a16:colId xmlns:a16="http://schemas.microsoft.com/office/drawing/2014/main" xmlns="" val="1946906929"/>
                    </a:ext>
                  </a:extLst>
                </a:gridCol>
              </a:tblGrid>
              <a:tr h="653722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257991"/>
                  </a:ext>
                </a:extLst>
              </a:tr>
              <a:tr h="1268990">
                <a:tc>
                  <a:txBody>
                    <a:bodyPr/>
                    <a:lstStyle/>
                    <a:p>
                      <a:r>
                        <a:rPr lang="en-ZA" sz="2000" b="0" dirty="0"/>
                        <a:t>No lubrication is required.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0" dirty="0"/>
                        <a:t>Belts usually cannot be repaired when they break – they must be</a:t>
                      </a:r>
                      <a:r>
                        <a:rPr lang="en-ZA" sz="2000" b="0" baseline="0" dirty="0"/>
                        <a:t> </a:t>
                      </a:r>
                      <a:r>
                        <a:rPr lang="en-ZA" sz="2000" b="0" dirty="0"/>
                        <a:t>replaced.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961601"/>
                  </a:ext>
                </a:extLst>
              </a:tr>
              <a:tr h="499905">
                <a:tc>
                  <a:txBody>
                    <a:bodyPr/>
                    <a:lstStyle/>
                    <a:p>
                      <a:r>
                        <a:rPr lang="en-ZA" sz="2000" b="0" dirty="0"/>
                        <a:t>Minimal maintenance.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0" dirty="0"/>
                        <a:t>Slippage can occur.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29724"/>
                  </a:ext>
                </a:extLst>
              </a:tr>
              <a:tr h="1268990">
                <a:tc>
                  <a:txBody>
                    <a:bodyPr/>
                    <a:lstStyle/>
                    <a:p>
                      <a:r>
                        <a:rPr lang="en-ZA" sz="2000" b="0" dirty="0"/>
                        <a:t>Belts dampen sudden shock loads.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0" dirty="0"/>
                        <a:t>Adverse service environments can damage belts or cause severe slipping.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3763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5804" y="1891737"/>
            <a:ext cx="715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 smtClean="0"/>
              <a:t>Advantages and disadvantages of belt drives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157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Advantages and disadvantages of belt drives</a:t>
            </a:r>
            <a:endParaRPr lang="en-ZA" sz="4000" b="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111238"/>
              </p:ext>
            </p:extLst>
          </p:nvPr>
        </p:nvGraphicFramePr>
        <p:xfrm>
          <a:off x="628650" y="2276872"/>
          <a:ext cx="7327726" cy="383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863">
                  <a:extLst>
                    <a:ext uri="{9D8B030D-6E8A-4147-A177-3AD203B41FA5}">
                      <a16:colId xmlns:a16="http://schemas.microsoft.com/office/drawing/2014/main" xmlns="" val="1096054922"/>
                    </a:ext>
                  </a:extLst>
                </a:gridCol>
                <a:gridCol w="3663863">
                  <a:extLst>
                    <a:ext uri="{9D8B030D-6E8A-4147-A177-3AD203B41FA5}">
                      <a16:colId xmlns:a16="http://schemas.microsoft.com/office/drawing/2014/main" xmlns="" val="1946906929"/>
                    </a:ext>
                  </a:extLst>
                </a:gridCol>
              </a:tblGrid>
              <a:tr h="615147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257991"/>
                  </a:ext>
                </a:extLst>
              </a:tr>
              <a:tr h="832258">
                <a:tc>
                  <a:txBody>
                    <a:bodyPr/>
                    <a:lstStyle/>
                    <a:p>
                      <a:r>
                        <a:rPr lang="en-ZA" sz="2000" b="0" dirty="0"/>
                        <a:t>They are quiet and smooth in operation.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0" dirty="0"/>
                        <a:t>It is important to prevent oil from spilling onto the belt.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8961601"/>
                  </a:ext>
                </a:extLst>
              </a:tr>
              <a:tr h="1555961">
                <a:tc>
                  <a:txBody>
                    <a:bodyPr/>
                    <a:lstStyle/>
                    <a:p>
                      <a:r>
                        <a:rPr lang="en-ZA" sz="2000" b="0" dirty="0"/>
                        <a:t>Pulleys are usually less expensive than other types of drives and</a:t>
                      </a:r>
                      <a:r>
                        <a:rPr lang="en-ZA" sz="2000" b="0" baseline="0" dirty="0"/>
                        <a:t> </a:t>
                      </a:r>
                      <a:r>
                        <a:rPr lang="en-ZA" sz="2000" b="0" dirty="0"/>
                        <a:t>show little wear over long periods of operation.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2000" b="0" dirty="0"/>
                        <a:t>Belt drives need a tensioning mechanism.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429724"/>
                  </a:ext>
                </a:extLst>
              </a:tr>
              <a:tr h="832258">
                <a:tc>
                  <a:txBody>
                    <a:bodyPr/>
                    <a:lstStyle/>
                    <a:p>
                      <a:r>
                        <a:rPr lang="en-ZA" sz="2000" b="0" dirty="0"/>
                        <a:t>They can operate at a high rotational speed.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037636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1690689"/>
            <a:ext cx="715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 smtClean="0"/>
              <a:t>Advantages and disadvantages of belt drives (continued)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12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b="0" dirty="0"/>
              <a:t>Chain drives</a:t>
            </a:r>
            <a:endParaRPr lang="en-GB" sz="5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Unit 7.3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226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Defining a chain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US" dirty="0"/>
              <a:t>A chain drive is </a:t>
            </a:r>
            <a:r>
              <a:rPr lang="en-US" dirty="0" smtClean="0"/>
              <a:t>a method </a:t>
            </a:r>
            <a:r>
              <a:rPr lang="en-GB" dirty="0" smtClean="0"/>
              <a:t>of </a:t>
            </a:r>
            <a:r>
              <a:rPr lang="en-GB" dirty="0"/>
              <a:t>transmitting mechanical </a:t>
            </a:r>
            <a:r>
              <a:rPr lang="en-GB" dirty="0" smtClean="0"/>
              <a:t>power and reducing slippage.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6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721204" cy="1325563"/>
          </a:xfrm>
        </p:spPr>
        <p:txBody>
          <a:bodyPr/>
          <a:lstStyle/>
          <a:p>
            <a:r>
              <a:rPr lang="en-ZA" dirty="0" smtClean="0"/>
              <a:t>A </a:t>
            </a:r>
            <a:r>
              <a:rPr lang="en-ZA" dirty="0"/>
              <a:t>chain drive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904656" cy="3926597"/>
          </a:xfrm>
        </p:spPr>
      </p:pic>
      <p:sp>
        <p:nvSpPr>
          <p:cNvPr id="5" name="TextBox 4"/>
          <p:cNvSpPr txBox="1"/>
          <p:nvPr/>
        </p:nvSpPr>
        <p:spPr>
          <a:xfrm>
            <a:off x="1322625" y="5661248"/>
            <a:ext cx="2927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7.20 A chain drive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426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721204" cy="1325563"/>
          </a:xfrm>
        </p:spPr>
        <p:txBody>
          <a:bodyPr/>
          <a:lstStyle/>
          <a:p>
            <a:r>
              <a:rPr lang="en-ZA" dirty="0"/>
              <a:t>Sprocket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601" y="1628800"/>
            <a:ext cx="7721204" cy="451247"/>
          </a:xfrm>
        </p:spPr>
        <p:txBody>
          <a:bodyPr/>
          <a:lstStyle/>
          <a:p>
            <a:pPr marL="0" indent="0">
              <a:buNone/>
            </a:pPr>
            <a:r>
              <a:rPr lang="en-ZA" sz="2000" i="1" dirty="0" smtClean="0"/>
              <a:t>Three </a:t>
            </a:r>
            <a:r>
              <a:rPr lang="en-ZA" sz="2000" i="1" dirty="0"/>
              <a:t>different types of sprockets on a chain </a:t>
            </a:r>
            <a:r>
              <a:rPr lang="en-ZA" sz="2000" i="1" dirty="0" smtClean="0"/>
              <a:t>drive</a:t>
            </a:r>
            <a:endParaRPr lang="en-ZA" sz="2000" i="1" dirty="0"/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95741"/>
              </p:ext>
            </p:extLst>
          </p:nvPr>
        </p:nvGraphicFramePr>
        <p:xfrm>
          <a:off x="683568" y="2204864"/>
          <a:ext cx="7200800" cy="29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5040560"/>
              </a:tblGrid>
              <a:tr h="374727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Type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Description</a:t>
                      </a:r>
                      <a:endParaRPr lang="en-GB" sz="2200" dirty="0"/>
                    </a:p>
                  </a:txBody>
                  <a:tcPr/>
                </a:tc>
              </a:tr>
              <a:tr h="899904">
                <a:tc>
                  <a:txBody>
                    <a:bodyPr/>
                    <a:lstStyle/>
                    <a:p>
                      <a:r>
                        <a:rPr lang="en-ZA" sz="2200" b="0" dirty="0" smtClean="0"/>
                        <a:t>Driver sprocket </a:t>
                      </a:r>
                      <a:endParaRPr lang="en-GB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200" dirty="0" smtClean="0"/>
                        <a:t>Attached to the motor shaft and is smaller than the driven sprocket.</a:t>
                      </a:r>
                      <a:endParaRPr lang="en-GB" sz="2200" dirty="0"/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r>
                        <a:rPr lang="en-ZA" sz="2200" b="0" dirty="0" smtClean="0"/>
                        <a:t>Driven sprocket</a:t>
                      </a:r>
                      <a:endParaRPr lang="en-GB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Attached to the driven shaft and is bigger than the driver sprocket.</a:t>
                      </a:r>
                      <a:endParaRPr lang="en-GB" sz="2200" dirty="0"/>
                    </a:p>
                  </a:txBody>
                  <a:tcPr/>
                </a:tc>
              </a:tr>
              <a:tr h="646788">
                <a:tc>
                  <a:txBody>
                    <a:bodyPr/>
                    <a:lstStyle/>
                    <a:p>
                      <a:r>
                        <a:rPr lang="en-ZA" sz="2200" b="0" dirty="0" smtClean="0"/>
                        <a:t>Idler or jockey sprocket </a:t>
                      </a:r>
                      <a:endParaRPr lang="en-GB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200" dirty="0" smtClean="0"/>
                        <a:t>Used to take up the slack between the shafts.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Chains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ZA" dirty="0" smtClean="0"/>
              <a:t>Roller chains are the best known of all chains.</a:t>
            </a:r>
          </a:p>
          <a:p>
            <a:r>
              <a:rPr lang="en-ZA" dirty="0" smtClean="0"/>
              <a:t>Constructed by connecting two side plates with pins that have bushings and rollers attached.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7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721204" cy="1325563"/>
          </a:xfrm>
        </p:spPr>
        <p:txBody>
          <a:bodyPr/>
          <a:lstStyle/>
          <a:p>
            <a:r>
              <a:rPr lang="en-ZA" dirty="0"/>
              <a:t>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8760"/>
            <a:ext cx="7721204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Roller chains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1" y="2420888"/>
            <a:ext cx="3305769" cy="2611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08920"/>
            <a:ext cx="3383636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522591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7.21 A simplex roller chain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29200"/>
            <a:ext cx="360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7.22 A duplex roller chain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35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31" y="1628800"/>
            <a:ext cx="6192688" cy="4286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721204" cy="1325563"/>
          </a:xfrm>
        </p:spPr>
        <p:txBody>
          <a:bodyPr/>
          <a:lstStyle/>
          <a:p>
            <a:r>
              <a:rPr lang="en-ZA" dirty="0"/>
              <a:t>Roller </a:t>
            </a:r>
            <a:r>
              <a:rPr lang="en-ZA" dirty="0" smtClean="0"/>
              <a:t>chains</a:t>
            </a:r>
            <a:endParaRPr lang="en-ZA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591971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7.23 A single-pitch roller chain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721204" cy="4567362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Pitch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72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b="0" dirty="0"/>
              <a:t>Gear trains</a:t>
            </a:r>
            <a:endParaRPr lang="en-GB" sz="5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Unit 7.1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131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068" y="1124744"/>
            <a:ext cx="5680368" cy="4556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721204" cy="1325563"/>
          </a:xfrm>
        </p:spPr>
        <p:txBody>
          <a:bodyPr/>
          <a:lstStyle/>
          <a:p>
            <a:r>
              <a:rPr lang="en-ZA" dirty="0"/>
              <a:t>Roller </a:t>
            </a:r>
            <a:r>
              <a:rPr lang="en-ZA" dirty="0" smtClean="0"/>
              <a:t>chains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3511302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Shaft </a:t>
            </a:r>
            <a:r>
              <a:rPr lang="en-ZA" dirty="0" smtClean="0"/>
              <a:t>centre distance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847853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7.24 Sprockets with chain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2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559"/>
            <a:ext cx="7721204" cy="1325563"/>
          </a:xfrm>
        </p:spPr>
        <p:txBody>
          <a:bodyPr/>
          <a:lstStyle/>
          <a:p>
            <a:r>
              <a:rPr lang="en-ZA" dirty="0" smtClean="0"/>
              <a:t>Chains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3156"/>
            <a:ext cx="7721204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Leaf chains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7704856" cy="2149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4583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7.25 A leaf chain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20188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Chains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1958"/>
            <a:ext cx="7721204" cy="4351338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Silent (inverted tooth) chains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0466" y="574445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Figure 7.26 A silent chain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42" y="2701641"/>
            <a:ext cx="5087060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21204" cy="1325563"/>
          </a:xfrm>
        </p:spPr>
        <p:txBody>
          <a:bodyPr>
            <a:normAutofit/>
          </a:bodyPr>
          <a:lstStyle/>
          <a:p>
            <a:r>
              <a:rPr lang="en-ZA" sz="4000" dirty="0"/>
              <a:t>Advantages and disadvantages of chain drives over belt drives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011933"/>
              </p:ext>
            </p:extLst>
          </p:nvPr>
        </p:nvGraphicFramePr>
        <p:xfrm>
          <a:off x="467544" y="1974886"/>
          <a:ext cx="7600068" cy="421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1481465115"/>
                    </a:ext>
                  </a:extLst>
                </a:gridCol>
                <a:gridCol w="3783644">
                  <a:extLst>
                    <a:ext uri="{9D8B030D-6E8A-4147-A177-3AD203B41FA5}">
                      <a16:colId xmlns:a16="http://schemas.microsoft.com/office/drawing/2014/main" xmlns="" val="4256667716"/>
                    </a:ext>
                  </a:extLst>
                </a:gridCol>
              </a:tblGrid>
              <a:tr h="543132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bg1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bg1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0172186"/>
                  </a:ext>
                </a:extLst>
              </a:tr>
              <a:tr h="1136677">
                <a:tc>
                  <a:txBody>
                    <a:bodyPr/>
                    <a:lstStyle/>
                    <a:p>
                      <a:r>
                        <a:rPr lang="en-ZA" sz="2400" b="0" dirty="0"/>
                        <a:t>There is no slippage between chain and sprocket teeth.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Chain drives are more noisy than belt drives.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336903"/>
                  </a:ext>
                </a:extLst>
              </a:tr>
              <a:tr h="479234">
                <a:tc>
                  <a:txBody>
                    <a:bodyPr/>
                    <a:lstStyle/>
                    <a:p>
                      <a:r>
                        <a:rPr lang="en-ZA" sz="2400" b="0" dirty="0"/>
                        <a:t>There is negligible stretch.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Chain drives can elongate.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22980"/>
                  </a:ext>
                </a:extLst>
              </a:tr>
              <a:tr h="862621">
                <a:tc>
                  <a:txBody>
                    <a:bodyPr/>
                    <a:lstStyle/>
                    <a:p>
                      <a:r>
                        <a:rPr lang="en-ZA" sz="2400" b="0" dirty="0"/>
                        <a:t>They can operate in hostile environments.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Chain flexibility is limited to a single plane.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714462"/>
                  </a:ext>
                </a:extLst>
              </a:tr>
              <a:tr h="1174765">
                <a:tc>
                  <a:txBody>
                    <a:bodyPr/>
                    <a:lstStyle/>
                    <a:p>
                      <a:r>
                        <a:rPr lang="en-ZA" sz="2400" b="0" dirty="0"/>
                        <a:t>They have a long shelf life.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Chain drives are usually limited to lower-speed applications.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39439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844" y="1483267"/>
            <a:ext cx="671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Advantages and disadvantages of chain drives over belt drives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5795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/>
              <a:t>Advantages and disadvantages of chain drives over belt drives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39298"/>
              </p:ext>
            </p:extLst>
          </p:nvPr>
        </p:nvGraphicFramePr>
        <p:xfrm>
          <a:off x="628650" y="2204864"/>
          <a:ext cx="7399734" cy="3835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867">
                  <a:extLst>
                    <a:ext uri="{9D8B030D-6E8A-4147-A177-3AD203B41FA5}">
                      <a16:colId xmlns:a16="http://schemas.microsoft.com/office/drawing/2014/main" xmlns="" val="1481465115"/>
                    </a:ext>
                  </a:extLst>
                </a:gridCol>
                <a:gridCol w="3699867">
                  <a:extLst>
                    <a:ext uri="{9D8B030D-6E8A-4147-A177-3AD203B41FA5}">
                      <a16:colId xmlns:a16="http://schemas.microsoft.com/office/drawing/2014/main" xmlns="" val="4256667716"/>
                    </a:ext>
                  </a:extLst>
                </a:gridCol>
              </a:tblGrid>
              <a:tr h="547946"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bg1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>
                          <a:solidFill>
                            <a:schemeClr val="bg1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0172186"/>
                  </a:ext>
                </a:extLst>
              </a:tr>
              <a:tr h="1643838">
                <a:tc>
                  <a:txBody>
                    <a:bodyPr/>
                    <a:lstStyle/>
                    <a:p>
                      <a:r>
                        <a:rPr lang="en-ZA" sz="2400" b="0" dirty="0"/>
                        <a:t>Certain types can be replaced without disturbing other components</a:t>
                      </a:r>
                      <a:r>
                        <a:rPr lang="en-ZA" sz="2400" b="0" baseline="0" dirty="0"/>
                        <a:t> </a:t>
                      </a:r>
                      <a:r>
                        <a:rPr lang="en-ZA" sz="2400" b="0" dirty="0"/>
                        <a:t>mounted.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Sprockets should be replaced because of wear when a worn chain is</a:t>
                      </a:r>
                      <a:r>
                        <a:rPr lang="en-ZA" sz="2400" b="0" baseline="0" dirty="0"/>
                        <a:t> </a:t>
                      </a:r>
                      <a:r>
                        <a:rPr lang="en-ZA" sz="2400" b="0" dirty="0"/>
                        <a:t>replaced.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336903"/>
                  </a:ext>
                </a:extLst>
              </a:tr>
              <a:tr h="1643838">
                <a:tc>
                  <a:txBody>
                    <a:bodyPr/>
                    <a:lstStyle/>
                    <a:p>
                      <a:r>
                        <a:rPr lang="en-ZA" sz="2400" b="0" dirty="0"/>
                        <a:t>Each link of a chain drive transmits load in tension to and from</a:t>
                      </a:r>
                      <a:r>
                        <a:rPr lang="en-ZA" sz="2400" b="0" baseline="0" dirty="0"/>
                        <a:t> </a:t>
                      </a:r>
                      <a:r>
                        <a:rPr lang="en-ZA" sz="2400" b="0" dirty="0"/>
                        <a:t>the sprocket teeth.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0" dirty="0"/>
                        <a:t>Chain drives require housing.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4689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1690689"/>
            <a:ext cx="7831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Advantages and disadvantages of chain drives over belt drives (continued)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7862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b="0" dirty="0"/>
              <a:t>Brake systems</a:t>
            </a:r>
            <a:endParaRPr lang="en-GB" sz="5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Unit 7.4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79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Hydraulic brakes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ZA" dirty="0" smtClean="0"/>
              <a:t>The pressure that is applied to the brake pedal is transmitted to the brake system via brake fluid.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88" y="-27384"/>
            <a:ext cx="7721204" cy="1325563"/>
          </a:xfrm>
        </p:spPr>
        <p:txBody>
          <a:bodyPr/>
          <a:lstStyle/>
          <a:p>
            <a:r>
              <a:rPr lang="en-ZA" dirty="0"/>
              <a:t>Hydraulic brakes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123" y="5589240"/>
            <a:ext cx="392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7.27 The brake pedal</a:t>
            </a:r>
            <a:endParaRPr lang="en-GB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5" y="1484784"/>
            <a:ext cx="812445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4392488" cy="5223705"/>
          </a:xfrm>
        </p:spPr>
      </p:pic>
      <p:sp>
        <p:nvSpPr>
          <p:cNvPr id="5" name="TextBox 4"/>
          <p:cNvSpPr txBox="1"/>
          <p:nvPr/>
        </p:nvSpPr>
        <p:spPr>
          <a:xfrm>
            <a:off x="467544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i="1" dirty="0"/>
              <a:t>Figure 7.28 </a:t>
            </a:r>
            <a:r>
              <a:rPr lang="en-ZA" i="1" dirty="0" smtClean="0"/>
              <a:t>A </a:t>
            </a:r>
            <a:r>
              <a:rPr lang="en-ZA" i="1" dirty="0"/>
              <a:t>hydraulic </a:t>
            </a:r>
            <a:r>
              <a:rPr lang="en-ZA" i="1" dirty="0" smtClean="0"/>
              <a:t>brake system</a:t>
            </a:r>
            <a:endParaRPr lang="en-GB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79188" y="-27384"/>
            <a:ext cx="772120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ZA" dirty="0" smtClean="0"/>
              <a:t>Hydraulic brakes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7674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Air brake systems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ZA" dirty="0" smtClean="0"/>
              <a:t>Operate in a similar way to hydraulic brakes but compressed air is used to actuate the brakes.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3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721204" cy="1325563"/>
          </a:xfrm>
        </p:spPr>
        <p:txBody>
          <a:bodyPr>
            <a:normAutofit/>
          </a:bodyPr>
          <a:lstStyle/>
          <a:p>
            <a:r>
              <a:rPr lang="en-ZA" dirty="0"/>
              <a:t>Types of gear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6480720" cy="4176464"/>
          </a:xfrm>
        </p:spPr>
        <p:txBody>
          <a:bodyPr/>
          <a:lstStyle/>
          <a:p>
            <a:r>
              <a:rPr lang="en-ZA" dirty="0" smtClean="0"/>
              <a:t>A gear train is series of gears.</a:t>
            </a:r>
          </a:p>
          <a:p>
            <a:endParaRPr lang="en-ZA" dirty="0"/>
          </a:p>
          <a:p>
            <a:r>
              <a:rPr lang="en-ZA" dirty="0" smtClean="0"/>
              <a:t>Gear trains are used </a:t>
            </a:r>
            <a:r>
              <a:rPr lang="en-ZA" dirty="0"/>
              <a:t>to transmit a motion and power from one shaft to another. 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 smtClean="0"/>
          </a:p>
          <a:p>
            <a:r>
              <a:rPr lang="en-ZA" dirty="0" smtClean="0"/>
              <a:t>Main types of gear trains:</a:t>
            </a:r>
          </a:p>
          <a:p>
            <a:pPr lvl="1"/>
            <a:r>
              <a:rPr lang="en-ZA" dirty="0" smtClean="0"/>
              <a:t>Simple gear trains.</a:t>
            </a:r>
          </a:p>
          <a:p>
            <a:pPr lvl="1"/>
            <a:r>
              <a:rPr lang="en-ZA" dirty="0" smtClean="0"/>
              <a:t>Compound gear trains.</a:t>
            </a:r>
            <a:br>
              <a:rPr lang="en-ZA" dirty="0" smtClean="0"/>
            </a:br>
            <a:endParaRPr lang="en-ZA" dirty="0"/>
          </a:p>
          <a:p>
            <a:pPr marL="0" indent="0">
              <a:buNone/>
            </a:pPr>
            <a:endParaRPr lang="en-ZA" sz="4000" dirty="0"/>
          </a:p>
          <a:p>
            <a:pPr marL="0" indent="0">
              <a:buNone/>
            </a:pP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59580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Air brake systems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564"/>
            <a:ext cx="7721204" cy="386756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Components of an air brake system:</a:t>
            </a:r>
          </a:p>
          <a:p>
            <a:r>
              <a:rPr lang="en-GB" sz="2800" dirty="0" smtClean="0"/>
              <a:t>A compressor to pump air.</a:t>
            </a:r>
          </a:p>
          <a:p>
            <a:r>
              <a:rPr lang="en-GB" sz="2800" dirty="0" smtClean="0"/>
              <a:t>A reservoir or tank to store compressed air.</a:t>
            </a:r>
          </a:p>
          <a:p>
            <a:r>
              <a:rPr lang="en-GB" sz="2800" dirty="0" smtClean="0"/>
              <a:t>A foot valve to regulate flow of air.</a:t>
            </a:r>
          </a:p>
          <a:p>
            <a:r>
              <a:rPr lang="en-GB" sz="2800" dirty="0" smtClean="0"/>
              <a:t>Brake chambers and slack adjusters to transfer the force exerted by compressed air.</a:t>
            </a:r>
          </a:p>
          <a:p>
            <a:r>
              <a:rPr lang="en-GB" sz="2800" dirty="0" smtClean="0"/>
              <a:t>Brake linings and drums or rotors to create friction.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315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56803"/>
            <a:ext cx="7721204" cy="1325563"/>
          </a:xfrm>
        </p:spPr>
        <p:txBody>
          <a:bodyPr/>
          <a:lstStyle/>
          <a:p>
            <a:r>
              <a:rPr lang="en-ZA" dirty="0"/>
              <a:t>Air brake systems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38518"/>
            <a:ext cx="7542438" cy="5082770"/>
          </a:xfrm>
        </p:spPr>
      </p:pic>
      <p:sp>
        <p:nvSpPr>
          <p:cNvPr id="6" name="TextBox 5"/>
          <p:cNvSpPr txBox="1"/>
          <p:nvPr/>
        </p:nvSpPr>
        <p:spPr>
          <a:xfrm>
            <a:off x="755576" y="594928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7.30 An air brake system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1591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Thruster brakes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ZA" dirty="0" smtClean="0"/>
              <a:t>Thruster brakes are used in large industrial lifting equipment so that if power fails, the load will not fall to the ground.</a:t>
            </a:r>
          </a:p>
          <a:p>
            <a:r>
              <a:rPr lang="en-ZA" dirty="0" smtClean="0"/>
              <a:t>Centrifugal pump stops and the braking spring applies the brakes.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9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7721204" cy="1325563"/>
          </a:xfrm>
        </p:spPr>
        <p:txBody>
          <a:bodyPr/>
          <a:lstStyle/>
          <a:p>
            <a:r>
              <a:rPr lang="en-ZA"/>
              <a:t>Thruster brakes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20940"/>
            <a:ext cx="7056784" cy="5086384"/>
          </a:xfrm>
        </p:spPr>
      </p:pic>
      <p:sp>
        <p:nvSpPr>
          <p:cNvPr id="5" name="TextBox 4"/>
          <p:cNvSpPr txBox="1"/>
          <p:nvPr/>
        </p:nvSpPr>
        <p:spPr>
          <a:xfrm>
            <a:off x="1015339" y="573799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7.31 Thruster brakes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30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Electromagnetic brakes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3867561"/>
          </a:xfrm>
        </p:spPr>
        <p:txBody>
          <a:bodyPr/>
          <a:lstStyle/>
          <a:p>
            <a:r>
              <a:rPr lang="en-ZA" dirty="0" smtClean="0"/>
              <a:t>Are similar to thruster brakes, except that the brake shoes are held away from the drum by an electromagnet rather than hydraulic pressure.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2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86" y="-56803"/>
            <a:ext cx="7721204" cy="1325563"/>
          </a:xfrm>
        </p:spPr>
        <p:txBody>
          <a:bodyPr>
            <a:normAutofit/>
          </a:bodyPr>
          <a:lstStyle/>
          <a:p>
            <a:r>
              <a:rPr lang="en-ZA" sz="4400" dirty="0" smtClean="0"/>
              <a:t>Electromagnetic brakes</a:t>
            </a:r>
            <a:endParaRPr lang="en-ZA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22" y="1173377"/>
            <a:ext cx="4865085" cy="4980921"/>
          </a:xfrm>
        </p:spPr>
      </p:pic>
      <p:sp>
        <p:nvSpPr>
          <p:cNvPr id="5" name="TextBox 4"/>
          <p:cNvSpPr txBox="1"/>
          <p:nvPr/>
        </p:nvSpPr>
        <p:spPr>
          <a:xfrm>
            <a:off x="365686" y="530120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7.32 Electromagnetic </a:t>
            </a:r>
            <a:r>
              <a:rPr lang="en-ZA" sz="2000" i="1" dirty="0" smtClean="0"/>
              <a:t/>
            </a:r>
            <a:br>
              <a:rPr lang="en-ZA" sz="2000" i="1" dirty="0" smtClean="0"/>
            </a:br>
            <a:r>
              <a:rPr lang="en-ZA" sz="2000" i="1" dirty="0" smtClean="0"/>
              <a:t>brakes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82076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198296" cy="605546"/>
          </a:xfrm>
        </p:spPr>
        <p:txBody>
          <a:bodyPr>
            <a:noAutofit/>
          </a:bodyPr>
          <a:lstStyle/>
          <a:p>
            <a:pPr algn="r"/>
            <a:r>
              <a:rPr lang="en-GB" sz="2800" b="1" dirty="0" smtClean="0">
                <a:solidFill>
                  <a:srgbClr val="AC0000"/>
                </a:solidFill>
              </a:rPr>
              <a:t>VIDEO: </a:t>
            </a:r>
            <a:r>
              <a:rPr lang="en-US" sz="2800" dirty="0" smtClean="0">
                <a:solidFill>
                  <a:srgbClr val="AC0000"/>
                </a:solidFill>
              </a:rPr>
              <a:t>Electromagnetic brake</a:t>
            </a:r>
            <a:endParaRPr lang="en-GB" sz="2800" b="1" dirty="0">
              <a:solidFill>
                <a:srgbClr val="AC0000"/>
              </a:solidFill>
            </a:endParaRPr>
          </a:p>
        </p:txBody>
      </p:sp>
      <p:pic>
        <p:nvPicPr>
          <p:cNvPr id="3" name="Electromagnetic bra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28800"/>
            <a:ext cx="4330824" cy="44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Test your knowledge of this section by completing </a:t>
            </a:r>
            <a:r>
              <a:rPr lang="en-US" dirty="0" smtClean="0"/>
              <a:t>the </a:t>
            </a:r>
            <a:r>
              <a:rPr lang="en-GB" dirty="0" smtClean="0"/>
              <a:t>Summative 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(page 117                                                                                           of your Student’s Book)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2808312" cy="40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721204" cy="1325563"/>
          </a:xfrm>
        </p:spPr>
        <p:txBody>
          <a:bodyPr>
            <a:normAutofit/>
          </a:bodyPr>
          <a:lstStyle/>
          <a:p>
            <a:r>
              <a:rPr lang="en-ZA" dirty="0"/>
              <a:t>Types of gear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02" y="1381918"/>
            <a:ext cx="3449310" cy="53491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Simple gear train</a:t>
            </a:r>
          </a:p>
          <a:p>
            <a:pPr marL="0" indent="0">
              <a:buNone/>
            </a:pPr>
            <a:endParaRPr lang="en-ZA" sz="4000" dirty="0"/>
          </a:p>
          <a:p>
            <a:pPr marL="0" indent="0">
              <a:buNone/>
            </a:pPr>
            <a:endParaRPr lang="en-Z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49497" y="5704253"/>
            <a:ext cx="3321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Figure 7.1 A simple </a:t>
            </a:r>
            <a:r>
              <a:rPr lang="fr-FR" sz="2000" i="1" dirty="0" err="1"/>
              <a:t>gear</a:t>
            </a:r>
            <a:r>
              <a:rPr lang="fr-FR" sz="2000" i="1" dirty="0"/>
              <a:t> train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97" y="2348880"/>
            <a:ext cx="46196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0965"/>
            <a:ext cx="6768752" cy="3294259"/>
          </a:xfrm>
        </p:spPr>
      </p:pic>
      <p:sp>
        <p:nvSpPr>
          <p:cNvPr id="5" name="TextBox 4"/>
          <p:cNvSpPr txBox="1"/>
          <p:nvPr/>
        </p:nvSpPr>
        <p:spPr>
          <a:xfrm>
            <a:off x="930752" y="550917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i="1" dirty="0"/>
              <a:t>Figure 7.2 An idler gear in a gear train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90629"/>
            <a:ext cx="7721204" cy="1325563"/>
          </a:xfrm>
        </p:spPr>
        <p:txBody>
          <a:bodyPr>
            <a:normAutofit/>
          </a:bodyPr>
          <a:lstStyle/>
          <a:p>
            <a:r>
              <a:rPr lang="en-ZA" dirty="0"/>
              <a:t>Types of gear trains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8658" y="1366996"/>
            <a:ext cx="3449310" cy="53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dirty="0" smtClean="0"/>
              <a:t>Simple gear train</a:t>
            </a:r>
          </a:p>
          <a:p>
            <a:pPr marL="0" indent="0">
              <a:buFont typeface="Arial" charset="0"/>
              <a:buNone/>
            </a:pPr>
            <a:endParaRPr lang="en-ZA" sz="4000" dirty="0" smtClean="0"/>
          </a:p>
          <a:p>
            <a:pPr marL="0" indent="0">
              <a:buFont typeface="Arial" charset="0"/>
              <a:buNone/>
            </a:pP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1181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721204" cy="1325563"/>
          </a:xfrm>
        </p:spPr>
        <p:txBody>
          <a:bodyPr>
            <a:normAutofit/>
          </a:bodyPr>
          <a:lstStyle/>
          <a:p>
            <a:r>
              <a:rPr lang="en-ZA" dirty="0"/>
              <a:t>Types of gear </a:t>
            </a:r>
            <a:r>
              <a:rPr lang="en-ZA" dirty="0" smtClean="0"/>
              <a:t>trains</a:t>
            </a:r>
            <a:endParaRPr lang="en-ZA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02" y="1412776"/>
            <a:ext cx="4457422" cy="656554"/>
          </a:xfrm>
        </p:spPr>
        <p:txBody>
          <a:bodyPr/>
          <a:lstStyle/>
          <a:p>
            <a:pPr marL="0" indent="0">
              <a:buNone/>
            </a:pPr>
            <a:r>
              <a:rPr lang="en-ZA" dirty="0"/>
              <a:t>Compound</a:t>
            </a:r>
            <a:r>
              <a:rPr lang="en-ZA" sz="4000" dirty="0"/>
              <a:t> gear train</a:t>
            </a:r>
          </a:p>
          <a:p>
            <a:pPr marL="0" indent="0">
              <a:buNone/>
            </a:pPr>
            <a:endParaRPr lang="en-ZA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66559" y="5540509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/>
              <a:t>Figure 7.3 A compound </a:t>
            </a:r>
            <a:r>
              <a:rPr lang="fr-FR" sz="2000" i="1" dirty="0" err="1"/>
              <a:t>gear</a:t>
            </a:r>
            <a:r>
              <a:rPr lang="fr-FR" sz="2000" i="1" dirty="0"/>
              <a:t> train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49" y="2420888"/>
            <a:ext cx="5438631" cy="311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Applications of gear trains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21204" cy="405164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ZA" dirty="0"/>
              <a:t>The size of a gear is usually specified in one of three ways</a:t>
            </a:r>
            <a:r>
              <a:rPr lang="en-ZA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Diameter or radius of the gear.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The circumference of the gear.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3200" dirty="0"/>
              <a:t>The number of teeth on the gear.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943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V template with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24466</TotalTime>
  <Words>1194</Words>
  <Application>Microsoft Office PowerPoint</Application>
  <PresentationFormat>On-screen Show (4:3)</PresentationFormat>
  <Paragraphs>220</Paragraphs>
  <Slides>57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NCV template with logos</vt:lpstr>
      <vt:lpstr>Custom Design</vt:lpstr>
      <vt:lpstr>PowerPoint Presentation</vt:lpstr>
      <vt:lpstr>Engineering Systems </vt:lpstr>
      <vt:lpstr>Selecting engineering systems applications</vt:lpstr>
      <vt:lpstr>Gear trains</vt:lpstr>
      <vt:lpstr>Types of gear trains</vt:lpstr>
      <vt:lpstr>Types of gear trains</vt:lpstr>
      <vt:lpstr>Types of gear trains</vt:lpstr>
      <vt:lpstr>Types of gear trains</vt:lpstr>
      <vt:lpstr>Applications of gear trains</vt:lpstr>
      <vt:lpstr>Gear drives compared to other drives</vt:lpstr>
      <vt:lpstr>Belt drives</vt:lpstr>
      <vt:lpstr>Defining a belt drive</vt:lpstr>
      <vt:lpstr>A belt drive</vt:lpstr>
      <vt:lpstr>Belts</vt:lpstr>
      <vt:lpstr>Types of belts</vt:lpstr>
      <vt:lpstr>Types of belts</vt:lpstr>
      <vt:lpstr>Types of belts</vt:lpstr>
      <vt:lpstr>Types of belts</vt:lpstr>
      <vt:lpstr>Types of belts</vt:lpstr>
      <vt:lpstr>Belt friction</vt:lpstr>
      <vt:lpstr>Belt tension</vt:lpstr>
      <vt:lpstr>Belt tension</vt:lpstr>
      <vt:lpstr>How to adjust  belt tension</vt:lpstr>
      <vt:lpstr>Belt wear and slip</vt:lpstr>
      <vt:lpstr>Pulley configurations</vt:lpstr>
      <vt:lpstr>Pulley configurations</vt:lpstr>
      <vt:lpstr>Pulley  configurations  </vt:lpstr>
      <vt:lpstr>Alignment of pulleys</vt:lpstr>
      <vt:lpstr>Mounting a motor</vt:lpstr>
      <vt:lpstr>Mounting a motor</vt:lpstr>
      <vt:lpstr>Advantages and disadvantages of belt drives</vt:lpstr>
      <vt:lpstr>Advantages and disadvantages of belt drives</vt:lpstr>
      <vt:lpstr>Chain drives</vt:lpstr>
      <vt:lpstr>Defining a chain drive</vt:lpstr>
      <vt:lpstr>A chain drive</vt:lpstr>
      <vt:lpstr>Sprocket</vt:lpstr>
      <vt:lpstr>Chains</vt:lpstr>
      <vt:lpstr>Chains</vt:lpstr>
      <vt:lpstr>Roller chains</vt:lpstr>
      <vt:lpstr>Roller chains</vt:lpstr>
      <vt:lpstr>Chains</vt:lpstr>
      <vt:lpstr>Chains</vt:lpstr>
      <vt:lpstr>Advantages and disadvantages of chain drives over belt drives</vt:lpstr>
      <vt:lpstr>Advantages and disadvantages of chain drives over belt drives</vt:lpstr>
      <vt:lpstr>Brake systems</vt:lpstr>
      <vt:lpstr>Hydraulic brakes</vt:lpstr>
      <vt:lpstr>Hydraulic brakes</vt:lpstr>
      <vt:lpstr>PowerPoint Presentation</vt:lpstr>
      <vt:lpstr>Air brake systems</vt:lpstr>
      <vt:lpstr>Air brake systems</vt:lpstr>
      <vt:lpstr>Air brake systems</vt:lpstr>
      <vt:lpstr>Thruster brakes</vt:lpstr>
      <vt:lpstr>Thruster brakes</vt:lpstr>
      <vt:lpstr>Electromagnetic brakes</vt:lpstr>
      <vt:lpstr>Electromagnetic brakes</vt:lpstr>
      <vt:lpstr>VIDEO: Electromagnetic brake</vt:lpstr>
      <vt:lpstr>Summative assessment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Morgan</dc:creator>
  <cp:lastModifiedBy>Promise</cp:lastModifiedBy>
  <cp:revision>249</cp:revision>
  <dcterms:created xsi:type="dcterms:W3CDTF">2016-06-09T09:26:44Z</dcterms:created>
  <dcterms:modified xsi:type="dcterms:W3CDTF">2016-12-15T08:46:19Z</dcterms:modified>
</cp:coreProperties>
</file>